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410" r:id="rId2"/>
  </p:sldIdLst>
  <p:sldSz cx="12192000" cy="6858000"/>
  <p:notesSz cx="6797675" cy="9928225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70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11" name="Nathalie Breysse" initials="NB" lastIdx="18" clrIdx="10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CCE"/>
    <a:srgbClr val="00B4CA"/>
    <a:srgbClr val="FFFFFF"/>
    <a:srgbClr val="B1AF9D"/>
    <a:srgbClr val="CECAB7"/>
    <a:srgbClr val="F5F5F3"/>
    <a:srgbClr val="B7B5A4"/>
    <a:srgbClr val="F6F5F2"/>
    <a:srgbClr val="A5A07B"/>
    <a:srgbClr val="F7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83100" autoAdjust="0"/>
  </p:normalViewPr>
  <p:slideViewPr>
    <p:cSldViewPr snapToGrid="0" snapToObjects="1">
      <p:cViewPr varScale="1">
        <p:scale>
          <a:sx n="155" d="100"/>
          <a:sy n="155" d="100"/>
        </p:scale>
        <p:origin x="624" y="1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0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732" y="9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6"/>
            <a:ext cx="5438140" cy="4147204"/>
          </a:xfrm>
        </p:spPr>
        <p:txBody>
          <a:bodyPr/>
          <a:lstStyle/>
          <a:p>
            <a:pPr defTabSz="915040">
              <a:defRPr/>
            </a:pPr>
            <a:r>
              <a:rPr lang="en-GB" dirty="0"/>
              <a:t>Serotonin (also known as 5-HT) is a neurotransmitter that is found throughout the body.</a:t>
            </a:r>
            <a:r>
              <a:rPr lang="en-GB" baseline="30000" dirty="0"/>
              <a:t>[Brunton et al., 2006; Stahl, 2013; Purves et al., 2008]</a:t>
            </a:r>
            <a:r>
              <a:rPr lang="en-GB" dirty="0"/>
              <a:t> </a:t>
            </a:r>
            <a:r>
              <a:rPr lang="en-GB" b="0" dirty="0">
                <a:effectLst/>
              </a:rPr>
              <a:t>The wide dispersal of serotonergic neurones throughout the brain enables serotonin to be involved in modulating diverse body functions. </a:t>
            </a:r>
            <a:r>
              <a:rPr lang="en-GB" dirty="0"/>
              <a:t>Body functions modulated by serotonin include:</a:t>
            </a:r>
            <a:r>
              <a:rPr lang="en-GB" baseline="30000" dirty="0"/>
              <a:t>[Brunton et al., 2006]</a:t>
            </a:r>
            <a:endParaRPr lang="en-GB" dirty="0"/>
          </a:p>
          <a:p>
            <a:pPr marL="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mood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sleep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cognition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sensory perception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pain perception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movement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regulation of internal temperature 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appetite 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sexual behaviour </a:t>
            </a:r>
          </a:p>
          <a:p>
            <a:pPr indent="-180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hormone secretion.</a:t>
            </a:r>
          </a:p>
          <a:p>
            <a:endParaRPr lang="en-GB" dirty="0">
              <a:effectLst/>
            </a:endParaRPr>
          </a:p>
          <a:p>
            <a:r>
              <a:rPr lang="en-GB" dirty="0">
                <a:effectLst/>
              </a:rPr>
              <a:t>References:</a:t>
            </a:r>
          </a:p>
          <a:p>
            <a:r>
              <a:rPr lang="en-GB" dirty="0"/>
              <a:t>Brunton LL, </a:t>
            </a:r>
            <a:r>
              <a:rPr lang="en-GB" dirty="0" err="1"/>
              <a:t>Lazo</a:t>
            </a:r>
            <a:r>
              <a:rPr lang="en-GB" dirty="0"/>
              <a:t> JS, Parker KL (</a:t>
            </a:r>
            <a:r>
              <a:rPr lang="en-GB" dirty="0" err="1"/>
              <a:t>eds</a:t>
            </a:r>
            <a:r>
              <a:rPr lang="en-GB" dirty="0"/>
              <a:t>). Goodman &amp; Gilman’s the Pharmacological Basis of Therapeutics. 11</a:t>
            </a:r>
            <a:r>
              <a:rPr lang="en-GB" baseline="30000" dirty="0"/>
              <a:t>th</a:t>
            </a:r>
            <a:r>
              <a:rPr lang="en-GB" dirty="0"/>
              <a:t> edition. McGraw-Hill, 2006.</a:t>
            </a:r>
          </a:p>
          <a:p>
            <a:r>
              <a:rPr lang="en-GB" dirty="0"/>
              <a:t>Purves D, Augustine GJ, Fitzpatrick D, et al. (</a:t>
            </a:r>
            <a:r>
              <a:rPr lang="en-GB" dirty="0" err="1"/>
              <a:t>eds</a:t>
            </a:r>
            <a:r>
              <a:rPr lang="en-GB" dirty="0"/>
              <a:t>).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</a:t>
            </a:r>
            <a:r>
              <a:rPr lang="fr-FR" dirty="0" err="1"/>
              <a:t>Sinauer</a:t>
            </a:r>
            <a:r>
              <a:rPr lang="fr-FR" dirty="0"/>
              <a:t> Associates, 2008.</a:t>
            </a:r>
            <a:endParaRPr lang="en-GB" dirty="0"/>
          </a:p>
          <a:p>
            <a:r>
              <a:rPr lang="en-GB" dirty="0"/>
              <a:t>Stahl SM.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94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446305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716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695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104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5524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56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4950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7198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4529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350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4921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38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216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75493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4675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0188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4397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523363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4037034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013287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763947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274990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5734890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039449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486540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856797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68195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4825378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6913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41287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0055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0821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189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453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67673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746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FF9A1CF-CFF3-462F-A4D9-ADC87F0C26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82" t="9123" r="17924" b="11952"/>
          <a:stretch/>
        </p:blipFill>
        <p:spPr>
          <a:xfrm>
            <a:off x="4818127" y="1185557"/>
            <a:ext cx="6988442" cy="45707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C0869E-447B-44AB-806B-A798556FCA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Mental Health</a:t>
            </a:r>
          </a:p>
          <a:p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85430-8B9D-4A28-BD1F-63432C3C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06426"/>
            <a:ext cx="9213851" cy="332399"/>
          </a:xfrm>
        </p:spPr>
        <p:txBody>
          <a:bodyPr/>
          <a:lstStyle/>
          <a:p>
            <a:r>
              <a:rPr lang="en-GB" dirty="0"/>
              <a:t>Serotonin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005EEC-FAF6-457A-B9AB-B3DFE9406C4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835872" cy="4626829"/>
          </a:xfrm>
        </p:spPr>
        <p:txBody>
          <a:bodyPr/>
          <a:lstStyle/>
          <a:p>
            <a:r>
              <a:rPr lang="en-GB" sz="1600" dirty="0"/>
              <a:t>Serotonin (also known as 5-HT) is a neurotransmitter that is found throughout the body.</a:t>
            </a:r>
            <a:r>
              <a:rPr lang="en-GB" sz="1600" baseline="30000" dirty="0"/>
              <a:t>1</a:t>
            </a:r>
            <a:r>
              <a:rPr lang="en-GB" sz="1600" dirty="0"/>
              <a:t> High concentrations are found in the CNS, platelets, and certain cells in the gastrointestinal tract</a:t>
            </a:r>
            <a:r>
              <a:rPr lang="en-GB" sz="1600" baseline="30000" dirty="0"/>
              <a:t>1</a:t>
            </a:r>
          </a:p>
          <a:p>
            <a:r>
              <a:rPr lang="en-GB" sz="1600" dirty="0"/>
              <a:t>There are many receptor subtypes for serotonin; the roles of these receptor subtypes are not fully elucidated</a:t>
            </a:r>
          </a:p>
          <a:p>
            <a:r>
              <a:rPr lang="en-GB" sz="1600" dirty="0"/>
              <a:t>Serotonergic neurones project widely throughout the brain from their origin in the raphe nuclei of the brainstem</a:t>
            </a:r>
            <a:r>
              <a:rPr lang="en-GB" sz="1600" baseline="30000" dirty="0"/>
              <a:t>2,3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80E92-5C74-4C9A-B483-CB2288DB34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CNS = central nervous system</a:t>
            </a:r>
          </a:p>
          <a:p>
            <a:pPr marL="0" indent="0">
              <a:buNone/>
            </a:pPr>
            <a:r>
              <a:rPr lang="en-GB" dirty="0"/>
              <a:t>1. Brunton et al. Goodman &amp; Gilman’s the Pharmacological Basis of Therapeutics. 11</a:t>
            </a:r>
            <a:r>
              <a:rPr lang="en-GB" baseline="30000" dirty="0"/>
              <a:t>th</a:t>
            </a:r>
            <a:r>
              <a:rPr lang="en-GB" dirty="0"/>
              <a:t> edition. 2006; </a:t>
            </a:r>
            <a:br>
              <a:rPr lang="en-GB" dirty="0"/>
            </a:br>
            <a:r>
              <a:rPr lang="en-GB" dirty="0"/>
              <a:t>2. Purves et al.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2008; </a:t>
            </a:r>
            <a:br>
              <a:rPr lang="fr-FR" dirty="0"/>
            </a:br>
            <a:r>
              <a:rPr lang="en-GB" dirty="0"/>
              <a:t>3. Stahl.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2013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B0A22-DE51-430D-9532-B1F47BCBE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pPr/>
              <a:t>1</a:t>
            </a:fld>
            <a:endParaRPr lang="en-GB"/>
          </a:p>
        </p:txBody>
      </p:sp>
      <p:cxnSp>
        <p:nvCxnSpPr>
          <p:cNvPr id="712" name="Straight Connector 711">
            <a:extLst>
              <a:ext uri="{FF2B5EF4-FFF2-40B4-BE49-F238E27FC236}">
                <a16:creationId xmlns:a16="http://schemas.microsoft.com/office/drawing/2014/main" id="{AA3A0A55-AE59-49D0-B064-3CED03B2D111}"/>
              </a:ext>
            </a:extLst>
          </p:cNvPr>
          <p:cNvCxnSpPr>
            <a:cxnSpLocks/>
          </p:cNvCxnSpPr>
          <p:nvPr/>
        </p:nvCxnSpPr>
        <p:spPr>
          <a:xfrm flipV="1">
            <a:off x="8813800" y="4931569"/>
            <a:ext cx="527844" cy="726283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3" name="TextBox 712">
            <a:extLst>
              <a:ext uri="{FF2B5EF4-FFF2-40B4-BE49-F238E27FC236}">
                <a16:creationId xmlns:a16="http://schemas.microsoft.com/office/drawing/2014/main" id="{27A500DD-567D-4F29-9BC5-06870528B79A}"/>
              </a:ext>
            </a:extLst>
          </p:cNvPr>
          <p:cNvSpPr txBox="1"/>
          <p:nvPr/>
        </p:nvSpPr>
        <p:spPr>
          <a:xfrm>
            <a:off x="5707715" y="5498491"/>
            <a:ext cx="2967241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33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Spinal cord</a:t>
            </a:r>
          </a:p>
          <a:p>
            <a:pPr algn="r">
              <a:spcBef>
                <a:spcPts val="383"/>
              </a:spcBef>
            </a:pPr>
            <a:r>
              <a:rPr lang="en-GB" sz="13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Serotonergic projections to the spinal cord may regulate pain</a:t>
            </a:r>
            <a:r>
              <a:rPr lang="en-GB" sz="133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D781DF8A-EBE3-414B-9819-EBFDB7501B91}"/>
              </a:ext>
            </a:extLst>
          </p:cNvPr>
          <p:cNvCxnSpPr/>
          <p:nvPr/>
        </p:nvCxnSpPr>
        <p:spPr>
          <a:xfrm flipV="1">
            <a:off x="8623841" y="5657195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5" name="TextBox 714">
            <a:extLst>
              <a:ext uri="{FF2B5EF4-FFF2-40B4-BE49-F238E27FC236}">
                <a16:creationId xmlns:a16="http://schemas.microsoft.com/office/drawing/2014/main" id="{335A0AAB-8EB5-49BC-A7C7-E601220A9788}"/>
              </a:ext>
            </a:extLst>
          </p:cNvPr>
          <p:cNvSpPr txBox="1"/>
          <p:nvPr/>
        </p:nvSpPr>
        <p:spPr>
          <a:xfrm>
            <a:off x="4610752" y="2034692"/>
            <a:ext cx="1760438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Cerebral cortex</a:t>
            </a:r>
          </a:p>
          <a:p>
            <a:pPr algn="r"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the forebrain, serotonin is thought to regulate sleep and wakefulness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716" name="Straight Connector 715">
            <a:extLst>
              <a:ext uri="{FF2B5EF4-FFF2-40B4-BE49-F238E27FC236}">
                <a16:creationId xmlns:a16="http://schemas.microsoft.com/office/drawing/2014/main" id="{5DB5A1E5-B06B-44B4-B4C0-D8BABC53A120}"/>
              </a:ext>
            </a:extLst>
          </p:cNvPr>
          <p:cNvCxnSpPr/>
          <p:nvPr/>
        </p:nvCxnSpPr>
        <p:spPr>
          <a:xfrm flipV="1">
            <a:off x="6354017" y="2155730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" name="Straight Connector 716">
            <a:extLst>
              <a:ext uri="{FF2B5EF4-FFF2-40B4-BE49-F238E27FC236}">
                <a16:creationId xmlns:a16="http://schemas.microsoft.com/office/drawing/2014/main" id="{EF2D42A7-5D73-4D4E-8D23-B7995FF5E251}"/>
              </a:ext>
            </a:extLst>
          </p:cNvPr>
          <p:cNvCxnSpPr>
            <a:cxnSpLocks/>
          </p:cNvCxnSpPr>
          <p:nvPr/>
        </p:nvCxnSpPr>
        <p:spPr>
          <a:xfrm flipH="1" flipV="1">
            <a:off x="6544517" y="2155170"/>
            <a:ext cx="954039" cy="328474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Straight Connector 717">
            <a:extLst>
              <a:ext uri="{FF2B5EF4-FFF2-40B4-BE49-F238E27FC236}">
                <a16:creationId xmlns:a16="http://schemas.microsoft.com/office/drawing/2014/main" id="{E0F2843D-110F-4BD3-806F-60FE794EE889}"/>
              </a:ext>
            </a:extLst>
          </p:cNvPr>
          <p:cNvCxnSpPr>
            <a:cxnSpLocks/>
          </p:cNvCxnSpPr>
          <p:nvPr/>
        </p:nvCxnSpPr>
        <p:spPr>
          <a:xfrm>
            <a:off x="6546898" y="2155170"/>
            <a:ext cx="587327" cy="54993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" name="TextBox 718">
            <a:extLst>
              <a:ext uri="{FF2B5EF4-FFF2-40B4-BE49-F238E27FC236}">
                <a16:creationId xmlns:a16="http://schemas.microsoft.com/office/drawing/2014/main" id="{FA59E691-540C-4DB5-9468-7DF7EA31B5DA}"/>
              </a:ext>
            </a:extLst>
          </p:cNvPr>
          <p:cNvSpPr txBox="1"/>
          <p:nvPr/>
        </p:nvSpPr>
        <p:spPr>
          <a:xfrm>
            <a:off x="10486174" y="4812360"/>
            <a:ext cx="1236891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33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Raphe nuclei</a:t>
            </a:r>
          </a:p>
        </p:txBody>
      </p:sp>
      <p:cxnSp>
        <p:nvCxnSpPr>
          <p:cNvPr id="720" name="Straight Connector 719">
            <a:extLst>
              <a:ext uri="{FF2B5EF4-FFF2-40B4-BE49-F238E27FC236}">
                <a16:creationId xmlns:a16="http://schemas.microsoft.com/office/drawing/2014/main" id="{488D4DAF-468B-4EEE-8B4A-443FF078C8AC}"/>
              </a:ext>
            </a:extLst>
          </p:cNvPr>
          <p:cNvCxnSpPr/>
          <p:nvPr/>
        </p:nvCxnSpPr>
        <p:spPr>
          <a:xfrm flipV="1">
            <a:off x="10344547" y="4964037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>
            <a:extLst>
              <a:ext uri="{FF2B5EF4-FFF2-40B4-BE49-F238E27FC236}">
                <a16:creationId xmlns:a16="http://schemas.microsoft.com/office/drawing/2014/main" id="{F4B10522-33FD-4862-BEE8-BEF820854198}"/>
              </a:ext>
            </a:extLst>
          </p:cNvPr>
          <p:cNvCxnSpPr>
            <a:cxnSpLocks/>
          </p:cNvCxnSpPr>
          <p:nvPr/>
        </p:nvCxnSpPr>
        <p:spPr>
          <a:xfrm flipH="1" flipV="1">
            <a:off x="8872365" y="4079274"/>
            <a:ext cx="1478929" cy="883251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2" name="AutoShape 3">
            <a:extLst>
              <a:ext uri="{FF2B5EF4-FFF2-40B4-BE49-F238E27FC236}">
                <a16:creationId xmlns:a16="http://schemas.microsoft.com/office/drawing/2014/main" id="{A7A5A563-2AB8-49AF-9C79-131D4BBEE2D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634163" y="1341438"/>
            <a:ext cx="4676775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00C6CF-650E-4ED2-A0F4-7968003D0C12}"/>
              </a:ext>
            </a:extLst>
          </p:cNvPr>
          <p:cNvGrpSpPr/>
          <p:nvPr/>
        </p:nvGrpSpPr>
        <p:grpSpPr>
          <a:xfrm>
            <a:off x="2068141" y="-44014"/>
            <a:ext cx="1729196" cy="1229571"/>
            <a:chOff x="1049489" y="417699"/>
            <a:chExt cx="3386915" cy="224986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CBA108-FA16-4C10-B781-521E1D8D480A}"/>
                </a:ext>
              </a:extLst>
            </p:cNvPr>
            <p:cNvSpPr txBox="1"/>
            <p:nvPr/>
          </p:nvSpPr>
          <p:spPr>
            <a:xfrm>
              <a:off x="3833354" y="417699"/>
              <a:ext cx="603050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NH</a:t>
              </a:r>
              <a:r>
                <a:rPr lang="en-GB" baseline="-25000" dirty="0">
                  <a:solidFill>
                    <a:schemeClr val="accent1"/>
                  </a:solidFill>
                </a:rPr>
                <a:t>2</a:t>
              </a:r>
              <a:endParaRPr lang="en-GB" dirty="0">
                <a:solidFill>
                  <a:schemeClr val="accent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E2BCE74-B6E6-4BAD-845C-0BBEAE1E36E8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101312" y="1867425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99818A-009D-44D6-9178-0183FFE072C8}"/>
                </a:ext>
              </a:extLst>
            </p:cNvPr>
            <p:cNvCxnSpPr>
              <a:cxnSpLocks/>
            </p:cNvCxnSpPr>
            <p:nvPr/>
          </p:nvCxnSpPr>
          <p:spPr>
            <a:xfrm>
              <a:off x="2542316" y="1620138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C01EF5-E7AB-45F1-94C2-42B14502563D}"/>
                </a:ext>
              </a:extLst>
            </p:cNvPr>
            <p:cNvCxnSpPr>
              <a:cxnSpLocks/>
            </p:cNvCxnSpPr>
            <p:nvPr/>
          </p:nvCxnSpPr>
          <p:spPr>
            <a:xfrm>
              <a:off x="2145244" y="1721519"/>
              <a:ext cx="0" cy="4703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A4C93F6-BD4E-40A6-8CC6-E5758F044022}"/>
                </a:ext>
              </a:extLst>
            </p:cNvPr>
            <p:cNvCxnSpPr>
              <a:cxnSpLocks/>
            </p:cNvCxnSpPr>
            <p:nvPr/>
          </p:nvCxnSpPr>
          <p:spPr>
            <a:xfrm>
              <a:off x="2930997" y="1713105"/>
              <a:ext cx="0" cy="46638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B0DB1F-CF76-4337-A466-CFCC54FCE6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6002" y="1496070"/>
              <a:ext cx="392876" cy="2268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A4D4F09-923B-4547-8F8F-2C89DD04F635}"/>
                </a:ext>
              </a:extLst>
            </p:cNvPr>
            <p:cNvCxnSpPr>
              <a:cxnSpLocks/>
            </p:cNvCxnSpPr>
            <p:nvPr/>
          </p:nvCxnSpPr>
          <p:spPr>
            <a:xfrm rot="18000000">
              <a:off x="2736396" y="1376692"/>
              <a:ext cx="0" cy="4703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5B73EBC-7D79-4707-BA0A-ABB0C90C7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47271" y="2184251"/>
              <a:ext cx="385532" cy="2225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B70799-1635-43E7-A968-D38C8AEF9F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25875" y="2172632"/>
              <a:ext cx="406602" cy="23475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4A7314-F731-4E72-BE2F-B86EDAE37AB9}"/>
                </a:ext>
              </a:extLst>
            </p:cNvPr>
            <p:cNvCxnSpPr>
              <a:cxnSpLocks/>
            </p:cNvCxnSpPr>
            <p:nvPr/>
          </p:nvCxnSpPr>
          <p:spPr>
            <a:xfrm rot="3660000">
              <a:off x="2682286" y="2028120"/>
              <a:ext cx="0" cy="3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13AE94A-2563-4159-88AB-74BD716CE4B9}"/>
                </a:ext>
              </a:extLst>
            </p:cNvPr>
            <p:cNvCxnSpPr>
              <a:cxnSpLocks/>
            </p:cNvCxnSpPr>
            <p:nvPr/>
          </p:nvCxnSpPr>
          <p:spPr>
            <a:xfrm>
              <a:off x="1864481" y="1571542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288E63E-11FF-4368-BB04-E39C57815DBB}"/>
                </a:ext>
              </a:extLst>
            </p:cNvPr>
            <p:cNvSpPr txBox="1"/>
            <p:nvPr/>
          </p:nvSpPr>
          <p:spPr>
            <a:xfrm>
              <a:off x="1049489" y="1086110"/>
              <a:ext cx="530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HO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6062C23-A516-4E3A-A662-F076972D20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4465" y="1573948"/>
              <a:ext cx="451559" cy="15548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E94A107-2557-4477-B548-71C2DA57CA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40107" y="2178182"/>
              <a:ext cx="323793" cy="11149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A510F50-8DFB-4840-A5D9-7C76488E5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70275" y="1940351"/>
              <a:ext cx="190756" cy="26263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CF56A45-0E77-44A3-AE5B-C8442FC70C9F}"/>
                </a:ext>
              </a:extLst>
            </p:cNvPr>
            <p:cNvCxnSpPr>
              <a:cxnSpLocks/>
            </p:cNvCxnSpPr>
            <p:nvPr/>
          </p:nvCxnSpPr>
          <p:spPr>
            <a:xfrm>
              <a:off x="3386024" y="1573948"/>
              <a:ext cx="277744" cy="3822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9FCCF2D-1F62-458C-9A54-C4A1B303B65C}"/>
                </a:ext>
              </a:extLst>
            </p:cNvPr>
            <p:cNvSpPr txBox="1"/>
            <p:nvPr/>
          </p:nvSpPr>
          <p:spPr>
            <a:xfrm>
              <a:off x="3203315" y="2187436"/>
              <a:ext cx="351378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GB" dirty="0">
                  <a:solidFill>
                    <a:schemeClr val="accent1"/>
                  </a:solidFill>
                </a:rPr>
                <a:t>N</a:t>
              </a:r>
            </a:p>
            <a:p>
              <a:pPr>
                <a:lnSpc>
                  <a:spcPct val="70000"/>
                </a:lnSpc>
              </a:pPr>
              <a:r>
                <a:rPr lang="en-GB" dirty="0">
                  <a:solidFill>
                    <a:schemeClr val="accent1"/>
                  </a:solidFill>
                </a:rPr>
                <a:t>H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FF756F7-F7DE-4422-81B3-80668644839C}"/>
                </a:ext>
              </a:extLst>
            </p:cNvPr>
            <p:cNvCxnSpPr>
              <a:cxnSpLocks/>
            </p:cNvCxnSpPr>
            <p:nvPr/>
          </p:nvCxnSpPr>
          <p:spPr>
            <a:xfrm>
              <a:off x="3350305" y="1671579"/>
              <a:ext cx="190351" cy="26199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87DB0D4-939C-43CC-90BF-97CA46950F8F}"/>
                </a:ext>
              </a:extLst>
            </p:cNvPr>
            <p:cNvGrpSpPr/>
            <p:nvPr/>
          </p:nvGrpSpPr>
          <p:grpSpPr>
            <a:xfrm rot="19196653">
              <a:off x="3204795" y="1201565"/>
              <a:ext cx="978624" cy="9744"/>
              <a:chOff x="3661460" y="1438486"/>
              <a:chExt cx="978624" cy="9744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A9A5172-7CE2-4482-979F-A46FABD5A46F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 flipH="1">
                <a:off x="3973974" y="1448230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285FD3D-7E6E-4E14-B056-213A2E9E3C41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4280084" y="1448230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0241FEE-5E83-4A51-BF81-BA8987775D46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3661460" y="1438486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/>
    <p:extLst>
      <p:ext uri="{BB962C8B-B14F-4D97-AF65-F5344CB8AC3E}">
        <p14:creationId xmlns:p14="http://schemas.microsoft.com/office/powerpoint/2010/main" val="10486562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1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46</TotalTime>
  <Words>325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Serotonin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1734</cp:revision>
  <cp:lastPrinted>2019-05-31T15:53:09Z</cp:lastPrinted>
  <dcterms:created xsi:type="dcterms:W3CDTF">2017-01-23T14:24:15Z</dcterms:created>
  <dcterms:modified xsi:type="dcterms:W3CDTF">2022-02-23T09:53:42Z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